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3" r:id="rId4"/>
    <p:sldId id="264" r:id="rId5"/>
    <p:sldId id="262" r:id="rId6"/>
    <p:sldId id="257" r:id="rId7"/>
    <p:sldId id="260" r:id="rId8"/>
    <p:sldId id="267" r:id="rId9"/>
    <p:sldId id="261" r:id="rId10"/>
    <p:sldId id="268" r:id="rId11"/>
    <p:sldId id="265" r:id="rId12"/>
    <p:sldId id="270" r:id="rId13"/>
    <p:sldId id="266" r:id="rId14"/>
    <p:sldId id="278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2CA12-3504-444B-B4AF-F0B38C4C2345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68F9D-B53F-4BCA-945C-526E9B3D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7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 19, 30 </a:t>
            </a:r>
            <a:r>
              <a:rPr lang="en-US" dirty="0"/>
              <a:t>Index 1: Student Achievement measures campus and district performance based on satisfactory student achievement combined over all subjects for all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7B4D-60A7-4BC9-BF06-820128C800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ELLs?????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27987-C517-48A3-B3EC-51C82A56A4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new definition from 2014 manual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7B4D-60A7-4BC9-BF06-820128C800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6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or slide 42?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7B4D-60A7-4BC9-BF06-820128C800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5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the latest? Do we need to list these?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7B4D-60A7-4BC9-BF06-820128C800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7B4D-60A7-4BC9-BF06-820128C800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70CD-BCDC-4CCA-A6EF-C25E4C83D028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9D44-CBBD-4840-8A1C-06BD8753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70CD-BCDC-4CCA-A6EF-C25E4C83D028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9D44-CBBD-4840-8A1C-06BD8753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70CD-BCDC-4CCA-A6EF-C25E4C83D028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9D44-CBBD-4840-8A1C-06BD8753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7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70CD-BCDC-4CCA-A6EF-C25E4C83D028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9D44-CBBD-4840-8A1C-06BD8753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70CD-BCDC-4CCA-A6EF-C25E4C83D028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9D44-CBBD-4840-8A1C-06BD8753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70CD-BCDC-4CCA-A6EF-C25E4C83D028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9D44-CBBD-4840-8A1C-06BD8753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1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70CD-BCDC-4CCA-A6EF-C25E4C83D028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9D44-CBBD-4840-8A1C-06BD8753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70CD-BCDC-4CCA-A6EF-C25E4C83D028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9D44-CBBD-4840-8A1C-06BD8753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3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70CD-BCDC-4CCA-A6EF-C25E4C83D028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9D44-CBBD-4840-8A1C-06BD8753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6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70CD-BCDC-4CCA-A6EF-C25E4C83D028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9D44-CBBD-4840-8A1C-06BD8753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2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70CD-BCDC-4CCA-A6EF-C25E4C83D028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9D44-CBBD-4840-8A1C-06BD8753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5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470CD-BCDC-4CCA-A6EF-C25E4C83D028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9D44-CBBD-4840-8A1C-06BD8753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945" y="3431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Index Accountability  2014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638800"/>
            <a:ext cx="76962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Created by Accountability and Compliance staff of Region 17 Education Service Center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esc17.net/users/0225/acc%20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45" y="1263445"/>
            <a:ext cx="417835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9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Index Targets for 2014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737674"/>
              </p:ext>
            </p:extLst>
          </p:nvPr>
        </p:nvGraphicFramePr>
        <p:xfrm>
          <a:off x="381000" y="381000"/>
          <a:ext cx="8001000" cy="5308777"/>
        </p:xfrm>
        <a:graphic>
          <a:graphicData uri="http://schemas.openxmlformats.org/drawingml/2006/table">
            <a:tbl>
              <a:tblPr/>
              <a:tblGrid>
                <a:gridCol w="2918510"/>
                <a:gridCol w="2541245"/>
                <a:gridCol w="2541245"/>
              </a:tblGrid>
              <a:tr h="568633">
                <a:tc gridSpan="3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732"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11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Targets for Index 2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Campus Index 2 Results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31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0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Campus: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Elementary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0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Middle School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0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School/K-12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177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5638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Districts and campuses  must meet ALL index targets on which they are evaluated to receive a “Met Standard” rating.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20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12CD6AF-E198-439F-BCDE-F1D3ECE9EE6B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6083" name="Title 3"/>
          <p:cNvSpPr>
            <a:spLocks noGrp="1"/>
          </p:cNvSpPr>
          <p:nvPr>
            <p:ph type="title"/>
          </p:nvPr>
        </p:nvSpPr>
        <p:spPr>
          <a:xfrm>
            <a:off x="791267" y="304800"/>
            <a:ext cx="7955280" cy="990600"/>
          </a:xfrm>
          <a:solidFill>
            <a:srgbClr val="927AAD"/>
          </a:solidFill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3: Closing Performance Gaps</a:t>
            </a:r>
            <a:b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2800" dirty="0">
                <a:solidFill>
                  <a:schemeClr val="bg1"/>
                </a:solidFill>
              </a:rPr>
              <a:t>2014 Target</a:t>
            </a:r>
            <a:r>
              <a:rPr lang="en-US" sz="2800" dirty="0" smtClean="0">
                <a:solidFill>
                  <a:schemeClr val="bg1"/>
                </a:solidFill>
              </a:rPr>
              <a:t>: District Target is 28</a:t>
            </a:r>
            <a:endParaRPr lang="en-US" sz="30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46087" name="Rectangle 1"/>
          <p:cNvSpPr>
            <a:spLocks noChangeArrowheads="1"/>
          </p:cNvSpPr>
          <p:nvPr/>
        </p:nvSpPr>
        <p:spPr bwMode="auto">
          <a:xfrm>
            <a:off x="685799" y="1516306"/>
            <a:ext cx="80422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9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Index </a:t>
            </a:r>
            <a:r>
              <a:rPr lang="en-US" sz="19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3: </a:t>
            </a:r>
            <a:r>
              <a:rPr lang="en-US" sz="19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smtClean="0"/>
              <a:t>Closing </a:t>
            </a:r>
            <a:r>
              <a:rPr lang="en-US" sz="2000" b="1" dirty="0"/>
              <a:t>Performance Gaps emphasizes advanced academic achievement of the economically disadvantaged student group and the lowest performing race/ethnicity student groups at each campus and district. </a:t>
            </a:r>
            <a:endParaRPr lang="en-US" sz="1900" dirty="0"/>
          </a:p>
        </p:txBody>
      </p:sp>
      <p:sp>
        <p:nvSpPr>
          <p:cNvPr id="3" name="TextBox 2"/>
          <p:cNvSpPr txBox="1"/>
          <p:nvPr/>
        </p:nvSpPr>
        <p:spPr>
          <a:xfrm>
            <a:off x="685799" y="2825891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index measures each subject area’ economically disadvantaged students and two lowest performing race/ethnicity groups from previous school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point is given for each student who passes and an extra point is given for each student who meets the Level III (the very top) passing standard.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4" t="35670" r="11231" b="33440"/>
          <a:stretch/>
        </p:blipFill>
        <p:spPr bwMode="auto">
          <a:xfrm>
            <a:off x="914400" y="4384487"/>
            <a:ext cx="755996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31765" y="4061322"/>
            <a:ext cx="2819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Repeat for Math, Writing, Science and Social Studies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9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Index Targets for 2014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488679"/>
              </p:ext>
            </p:extLst>
          </p:nvPr>
        </p:nvGraphicFramePr>
        <p:xfrm>
          <a:off x="1295400" y="152400"/>
          <a:ext cx="6858000" cy="5486401"/>
        </p:xfrm>
        <a:graphic>
          <a:graphicData uri="http://schemas.openxmlformats.org/drawingml/2006/table">
            <a:tbl>
              <a:tblPr/>
              <a:tblGrid>
                <a:gridCol w="2501580"/>
                <a:gridCol w="2178210"/>
                <a:gridCol w="2178210"/>
              </a:tblGrid>
              <a:tr h="588009">
                <a:tc gridSpan="3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4047"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17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Index 3 Targets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Campus Index 3 Results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474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7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2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Campus: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Elementary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7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Middle School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79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School/K-12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273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5835445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Districts and campuses  must meet ALL index targets on which they are evaluated to receive a “Met Standard” rating.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439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55EF1E-BD77-4369-B161-4F03D3CC4D3D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1204" name="Title 3"/>
          <p:cNvSpPr>
            <a:spLocks noGrp="1"/>
          </p:cNvSpPr>
          <p:nvPr>
            <p:ph type="title"/>
          </p:nvPr>
        </p:nvSpPr>
        <p:spPr>
          <a:xfrm>
            <a:off x="647866" y="228600"/>
            <a:ext cx="7955280" cy="869950"/>
          </a:xfrm>
          <a:solidFill>
            <a:srgbClr val="CD736B"/>
          </a:solidFill>
        </p:spPr>
        <p:txBody>
          <a:bodyPr>
            <a:normAutofit fontScale="90000"/>
          </a:bodyPr>
          <a:lstStyle/>
          <a:p>
            <a:pPr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4: Postsecondary </a:t>
            </a: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Readiness</a:t>
            </a:r>
            <a:b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3000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District Target: 57</a:t>
            </a:r>
            <a:endParaRPr lang="en-US" sz="30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609600" y="1219200"/>
            <a:ext cx="8229600" cy="19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1900" b="1" dirty="0" smtClean="0">
                <a:solidFill>
                  <a:srgbClr val="CD736B"/>
                </a:solidFill>
                <a:latin typeface="Calibri" pitchFamily="34" charset="0"/>
                <a:cs typeface="Calibri" pitchFamily="34" charset="0"/>
              </a:rPr>
              <a:t>Index 4: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 Postsecondary Readiness emphasizes the importance of earning a high school diploma that provides students with the foundation necessary for success in college, the workforce, job training programs, or the military; and the role of elementary and middle schools in preparing students for high school.</a:t>
            </a:r>
          </a:p>
          <a:p>
            <a:pPr indent="-2063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1900" b="1" dirty="0">
              <a:latin typeface="Calibri" pitchFamily="34" charset="0"/>
              <a:cs typeface="Calibri" pitchFamily="34" charset="0"/>
            </a:endParaRPr>
          </a:p>
          <a:p>
            <a:pPr marL="344488" indent="-34290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300"/>
              </a:lnSpc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866" y="2653606"/>
            <a:ext cx="75546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Index 4 uses four different indicators that are 25% of the total score each. </a:t>
            </a:r>
            <a:endParaRPr lang="en-US" dirty="0" smtClean="0"/>
          </a:p>
          <a:p>
            <a:pPr marL="800100" lvl="1" indent="-342900">
              <a:buAutoNum type="arabicParenR"/>
            </a:pPr>
            <a:r>
              <a:rPr lang="en-US" dirty="0" smtClean="0"/>
              <a:t>STAAR </a:t>
            </a:r>
            <a:r>
              <a:rPr lang="en-US" dirty="0"/>
              <a:t>Final Level II, </a:t>
            </a:r>
            <a:endParaRPr lang="en-US" dirty="0" smtClean="0"/>
          </a:p>
          <a:p>
            <a:pPr marL="800100" lvl="1" indent="-342900">
              <a:buAutoNum type="arabicParenR"/>
            </a:pPr>
            <a:r>
              <a:rPr lang="en-US" dirty="0" smtClean="0"/>
              <a:t>Graduation Score/Rate,</a:t>
            </a:r>
          </a:p>
          <a:p>
            <a:pPr marL="800100" lvl="1" indent="-342900">
              <a:buAutoNum type="arabicParenR"/>
            </a:pPr>
            <a:r>
              <a:rPr lang="en-US" dirty="0" smtClean="0"/>
              <a:t>Graduation </a:t>
            </a:r>
            <a:r>
              <a:rPr lang="en-US" dirty="0"/>
              <a:t>Plan, and </a:t>
            </a:r>
            <a:endParaRPr lang="en-US" dirty="0" smtClean="0"/>
          </a:p>
          <a:p>
            <a:pPr marL="800100" lvl="1" indent="-342900">
              <a:buAutoNum type="arabicParenR"/>
            </a:pPr>
            <a:r>
              <a:rPr lang="en-US" dirty="0" smtClean="0"/>
              <a:t>College-Ready </a:t>
            </a:r>
            <a:r>
              <a:rPr lang="en-US" dirty="0"/>
              <a:t>Graduates are not available for high schools or districts, evaluate only the STAAR Final Level II performance at the following Index 4 targets</a:t>
            </a:r>
            <a:r>
              <a:rPr lang="en-US" dirty="0" smtClean="0"/>
              <a:t>: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High Schools/K-12: </a:t>
            </a:r>
            <a:r>
              <a:rPr lang="en-US" dirty="0" smtClean="0"/>
              <a:t>21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Districts: </a:t>
            </a:r>
            <a:r>
              <a:rPr lang="en-US" dirty="0" smtClean="0"/>
              <a:t>13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Index 4 for Elementary and Middle School Campuses only use the </a:t>
            </a:r>
            <a:r>
              <a:rPr lang="en-US" b="1" dirty="0" smtClean="0"/>
              <a:t> STAAR Percent </a:t>
            </a:r>
            <a:r>
              <a:rPr lang="en-US" b="1" u="sng" dirty="0" smtClean="0"/>
              <a:t>Met Final Level </a:t>
            </a:r>
            <a:r>
              <a:rPr lang="en-US" b="1" u="sng" dirty="0" err="1" smtClean="0"/>
              <a:t>ll</a:t>
            </a:r>
            <a:r>
              <a:rPr lang="en-US" b="1" u="sng" dirty="0" smtClean="0"/>
              <a:t> on two or more tests </a:t>
            </a:r>
            <a:r>
              <a:rPr lang="en-US" b="1" dirty="0" smtClean="0"/>
              <a:t>for (eight student groups) only.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43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025" y="1114425"/>
            <a:ext cx="85629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6E97E4-EBE8-438B-AC3E-A33233E467F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 rot="5400000">
            <a:off x="5585460" y="3192780"/>
            <a:ext cx="6328410" cy="430530"/>
          </a:xfrm>
          <a:solidFill>
            <a:srgbClr val="CD736B"/>
          </a:solidFill>
        </p:spPr>
        <p:txBody>
          <a:bodyPr>
            <a:normAutofit fontScale="90000"/>
          </a:bodyPr>
          <a:lstStyle/>
          <a:p>
            <a:pPr eaLnBrk="1" hangingPunct="1">
              <a:lnSpc>
                <a:spcPts val="32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4: Postsecondary Readiness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593112"/>
              </p:ext>
            </p:extLst>
          </p:nvPr>
        </p:nvGraphicFramePr>
        <p:xfrm>
          <a:off x="304800" y="473207"/>
          <a:ext cx="8020050" cy="589186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83784"/>
                <a:gridCol w="631320"/>
                <a:gridCol w="551871"/>
                <a:gridCol w="571500"/>
                <a:gridCol w="418879"/>
                <a:gridCol w="544024"/>
                <a:gridCol w="544024"/>
                <a:gridCol w="544024"/>
                <a:gridCol w="544024"/>
                <a:gridCol w="569249"/>
                <a:gridCol w="626426"/>
                <a:gridCol w="626426"/>
                <a:gridCol w="564499"/>
              </a:tblGrid>
              <a:tr h="4792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Indicator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All Students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African Amer.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Amer. Indian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Asian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Hispanic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Pacific Islander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White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Two or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More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Races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42713" marB="4271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ELL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Special Ed.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Total Points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Max.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Points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solidFill>
                      <a:schemeClr val="accent1"/>
                    </a:solidFill>
                  </a:tcPr>
                </a:tc>
              </a:tr>
              <a:tr h="182880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/>
                        <a:t>STAAR Score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STAAR % Met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Final Level ll on</a:t>
                      </a:r>
                      <a:r>
                        <a:rPr lang="en-US" sz="1100" smtClean="0"/>
                        <a:t/>
                      </a:r>
                      <a:br>
                        <a:rPr lang="en-US" sz="1100" smtClean="0"/>
                      </a:br>
                      <a:r>
                        <a:rPr lang="en-US" sz="1100" smtClean="0"/>
                        <a:t>Two </a:t>
                      </a:r>
                      <a:r>
                        <a:rPr lang="en-US" sz="1100" dirty="0" smtClean="0"/>
                        <a:t>or More Tests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29%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16%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23%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38%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36%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182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600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 grid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STAAR Score (STAAR total points divided by maximum points)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solidFill>
                      <a:srgbClr val="DCDC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30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solidFill>
                      <a:srgbClr val="DCDC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/>
                        <a:t>Graduation Score (Gr. 9-12)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4-yr. </a:t>
                      </a:r>
                      <a:r>
                        <a:rPr lang="en-US" sz="1100" dirty="0"/>
                        <a:t>graduation </a:t>
                      </a:r>
                      <a:r>
                        <a:rPr lang="en-US" sz="1100" dirty="0" smtClean="0"/>
                        <a:t>rate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84.3%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78.8%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78.8%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91.6%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86.0%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44.2%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69.8%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trike="sngStrike" baseline="0" dirty="0" smtClean="0"/>
                        <a:t>533.5</a:t>
                      </a:r>
                      <a:endParaRPr lang="en-US" sz="1100" strike="sngStrike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trike="sngStrike" baseline="0" dirty="0" smtClean="0"/>
                        <a:t>700</a:t>
                      </a:r>
                      <a:endParaRPr lang="en-US" sz="1100" strike="sngStrike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5-yr. </a:t>
                      </a:r>
                      <a:r>
                        <a:rPr lang="en-US" sz="1100" dirty="0"/>
                        <a:t>graduation </a:t>
                      </a:r>
                      <a:r>
                        <a:rPr lang="en-US" sz="1100" dirty="0" smtClean="0"/>
                        <a:t>rate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85.1%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78.8%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80.0%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92.1%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84.0%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48.9%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77.5%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546.4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700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 grid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Highest Graduation Total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546.4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700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 grid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Graduation Score (best of total graduation points divided by maximum points)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solidFill>
                      <a:srgbClr val="B9DBF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78.0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solidFill>
                      <a:srgbClr val="B9DBF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/>
                        <a:t>RHSP/DAP Score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FFFF"/>
                      </a:fgClr>
                      <a:bgClr>
                        <a:srgbClr val="DDDDDD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4-yr. graduation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Percent RHSP/DAP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82.7%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76.4%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83.6%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83.0%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325.7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400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 grid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RHSP/DAP Score (best of total RHSP/DAP points divided by maximum points)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solidFill>
                      <a:srgbClr val="D0DF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81.4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solidFill>
                      <a:srgbClr val="D0DFA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1440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/>
                        <a:t>Postsecondary/College-Ready</a:t>
                      </a:r>
                      <a:r>
                        <a:rPr lang="en-US" sz="1100" b="1" baseline="0" dirty="0" smtClean="0"/>
                        <a:t> Graduates Score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College-Ready Graduates either subject (ELA or Math)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82.0%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72.0%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78.0%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89.0%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321.0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400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 grid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College-Ready Score (total points divided by maximum points)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solidFill>
                      <a:srgbClr val="FFC1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80.2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solidFill>
                      <a:srgbClr val="FFC1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592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/>
                        <a:t>Overall Index Score</a:t>
                      </a:r>
                      <a:endParaRPr lang="en-US" sz="11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STAAR Score</a:t>
                      </a:r>
                      <a:endParaRPr lang="en-US" sz="1100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30.0</a:t>
                      </a:r>
                      <a:endParaRPr 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Multiply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by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Weight</a:t>
                      </a: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rowSpan="4" gridSpan="8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rowSpan="4"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rowSpan="4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rowSpan="4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rowSpan="4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rowSpan="4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rowSpan="4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rowSpan="4"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Graduation Score</a:t>
                      </a:r>
                      <a:endParaRPr 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78.0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gridSpan="8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RHSP/DAP Score</a:t>
                      </a:r>
                      <a:endParaRPr lang="en-U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81.4</a:t>
                      </a:r>
                      <a:endParaRPr lang="en-US" sz="11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gridSpan="8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C00000"/>
                          </a:solidFill>
                        </a:rPr>
                        <a:t>College-Ready Score</a:t>
                      </a:r>
                      <a:endParaRPr lang="en-US" sz="1100" b="1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80.2</a:t>
                      </a:r>
                      <a:endParaRPr lang="en-US" sz="1100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gridSpan="8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  <a:tr h="182880">
                <a:tc grid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Index Score (sum of weighted index scores)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21357" marR="21357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79535" marR="7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Index Targets for 2014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257083"/>
              </p:ext>
            </p:extLst>
          </p:nvPr>
        </p:nvGraphicFramePr>
        <p:xfrm>
          <a:off x="381000" y="381000"/>
          <a:ext cx="7696199" cy="5326624"/>
        </p:xfrm>
        <a:graphic>
          <a:graphicData uri="http://schemas.openxmlformats.org/drawingml/2006/table">
            <a:tbl>
              <a:tblPr/>
              <a:tblGrid>
                <a:gridCol w="1695529"/>
                <a:gridCol w="1476354"/>
                <a:gridCol w="1476354"/>
                <a:gridCol w="1523981"/>
                <a:gridCol w="1523981"/>
              </a:tblGrid>
              <a:tr h="605744">
                <a:tc gridSpan="5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233"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7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 State Targets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 4 District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Campus Targets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49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4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STAAR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4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STAAR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2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Campus: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Elementary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Middle School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School/K-12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277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5638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Districts and campuses  must meet ALL index targets on which they are evaluated to receive a “Met Standard” rating.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294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2014 Distinction Designations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26" y="1520910"/>
            <a:ext cx="5381941" cy="366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52578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 Texas Education Code (TEC) §39.201, alternative education </a:t>
            </a:r>
            <a:r>
              <a:rPr lang="en-US" dirty="0" smtClean="0"/>
              <a:t>campuses (AECs</a:t>
            </a:r>
            <a:r>
              <a:rPr lang="en-US" dirty="0"/>
              <a:t>) evaluated under AEA provisions are not eligible for </a:t>
            </a:r>
            <a:r>
              <a:rPr lang="en-US" dirty="0" smtClean="0"/>
              <a:t>distinction designations.</a:t>
            </a:r>
          </a:p>
          <a:p>
            <a:endParaRPr lang="en-US" dirty="0"/>
          </a:p>
          <a:p>
            <a:r>
              <a:rPr lang="en-US" dirty="0"/>
              <a:t>Comparison Groups are determined by common </a:t>
            </a:r>
            <a:r>
              <a:rPr lang="en-US" dirty="0" smtClean="0"/>
              <a:t>campus demographics.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2014 Distinction Designations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/>
              <a:t>Student Progress (based on Index 2)</a:t>
            </a:r>
          </a:p>
          <a:p>
            <a:r>
              <a:rPr lang="en-US" dirty="0"/>
              <a:t>Closing Performance Gaps (based on Index 3)</a:t>
            </a:r>
          </a:p>
          <a:p>
            <a:r>
              <a:rPr lang="en-US" dirty="0"/>
              <a:t>Academic Achievement </a:t>
            </a:r>
            <a:r>
              <a:rPr lang="en-US" dirty="0" smtClean="0"/>
              <a:t>in:</a:t>
            </a:r>
          </a:p>
          <a:p>
            <a:pPr lvl="1"/>
            <a:r>
              <a:rPr lang="en-US" dirty="0" smtClean="0"/>
              <a:t>Reading/English </a:t>
            </a:r>
            <a:r>
              <a:rPr lang="en-US" dirty="0"/>
              <a:t>Language </a:t>
            </a:r>
            <a:r>
              <a:rPr lang="en-US" dirty="0" smtClean="0"/>
              <a:t>Arts</a:t>
            </a:r>
          </a:p>
          <a:p>
            <a:pPr lvl="1"/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Studies</a:t>
            </a:r>
          </a:p>
          <a:p>
            <a:r>
              <a:rPr lang="en-US" dirty="0"/>
              <a:t>Postsecondary Readiness for campuses </a:t>
            </a:r>
            <a:r>
              <a:rPr lang="en-US" dirty="0" smtClean="0"/>
              <a:t>and districts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2014 Distinction Designations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Districts and Campuses Postsecondary Readiness:</a:t>
            </a:r>
          </a:p>
          <a:p>
            <a:r>
              <a:rPr lang="en-US" dirty="0"/>
              <a:t>House Bill 5 (83rd Texas Legislature, 2013) expanded distinction designations to both districts and </a:t>
            </a:r>
            <a:r>
              <a:rPr lang="en-US" dirty="0" smtClean="0"/>
              <a:t>campuses </a:t>
            </a:r>
            <a:r>
              <a:rPr lang="en-US" dirty="0"/>
              <a:t>for outstanding performance in attainment of postsecondary readiness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Index 4 STAAR Component: Percent of Students at Final Level II Performance Standard</a:t>
            </a:r>
          </a:p>
          <a:p>
            <a:r>
              <a:rPr lang="en-US" dirty="0"/>
              <a:t>Four-Year Graduation Rate (Class of 2013 longitudinal cohort) Recommended High School Program or </a:t>
            </a:r>
          </a:p>
          <a:p>
            <a:r>
              <a:rPr lang="en-US" dirty="0"/>
              <a:t>Distinguished Achievement Program (RHSP/DAP) Rates (Class of 2013 longitudinal cohort)</a:t>
            </a:r>
          </a:p>
          <a:p>
            <a:r>
              <a:rPr lang="en-US" dirty="0"/>
              <a:t>College-Ready Graduates (school year 2012-13 graduates meeting the Texas Success Initiative (TSI) </a:t>
            </a:r>
            <a:r>
              <a:rPr lang="en-US" dirty="0" smtClean="0"/>
              <a:t> college </a:t>
            </a:r>
            <a:r>
              <a:rPr lang="en-US" dirty="0"/>
              <a:t>readiness standards in both reading/ELA and mathematics based on TAKS, SAT, or ACT) </a:t>
            </a:r>
          </a:p>
          <a:p>
            <a:r>
              <a:rPr lang="en-US" dirty="0"/>
              <a:t>Advanced/Dual Enrollment Course Completion Rate (school year </a:t>
            </a:r>
            <a:r>
              <a:rPr lang="en-US" dirty="0" smtClean="0"/>
              <a:t>2012-13</a:t>
            </a:r>
            <a:r>
              <a:rPr lang="en-US" dirty="0"/>
              <a:t>)</a:t>
            </a:r>
          </a:p>
          <a:p>
            <a:r>
              <a:rPr lang="en-US" dirty="0"/>
              <a:t>SAT/ACT Performance (At/Above Criterion, 2012-13)</a:t>
            </a:r>
          </a:p>
          <a:p>
            <a:r>
              <a:rPr lang="en-US" dirty="0"/>
              <a:t>SAT/ACT Participation (2012-13)</a:t>
            </a:r>
          </a:p>
          <a:p>
            <a:r>
              <a:rPr lang="en-US" dirty="0"/>
              <a:t>AP/IB Examination Performance: Any Subject (school year </a:t>
            </a:r>
            <a:r>
              <a:rPr lang="en-US" dirty="0" smtClean="0"/>
              <a:t>2012-13percent </a:t>
            </a:r>
            <a:r>
              <a:rPr lang="en-US" dirty="0"/>
              <a:t>of examinees meeting the criterion score)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987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29563" r="53811" b="17514"/>
          <a:stretch/>
        </p:blipFill>
        <p:spPr bwMode="auto">
          <a:xfrm>
            <a:off x="159744" y="1524000"/>
            <a:ext cx="4183656" cy="2590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33263" r="53115" b="25392"/>
          <a:stretch/>
        </p:blipFill>
        <p:spPr bwMode="auto">
          <a:xfrm>
            <a:off x="4637723" y="1524000"/>
            <a:ext cx="4430077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t="33917" r="53145" b="32568"/>
          <a:stretch/>
        </p:blipFill>
        <p:spPr bwMode="auto">
          <a:xfrm>
            <a:off x="4648200" y="2971800"/>
            <a:ext cx="4395190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28851" r="53735" b="21157"/>
          <a:stretch/>
        </p:blipFill>
        <p:spPr bwMode="auto">
          <a:xfrm>
            <a:off x="4684031" y="4326255"/>
            <a:ext cx="4344670" cy="2455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21100" r="54348" b="24056"/>
          <a:stretch/>
        </p:blipFill>
        <p:spPr bwMode="auto">
          <a:xfrm>
            <a:off x="159744" y="4114800"/>
            <a:ext cx="4183656" cy="2610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8275320" cy="86995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accent1"/>
                </a:solidFill>
                <a:latin typeface="Goudy Old Style" pitchFamily="18" charset="0"/>
                <a:ea typeface="ＭＳ Ｐゴシック" pitchFamily="34" charset="-128"/>
              </a:rPr>
              <a:t>Performance Index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66CED00-12D0-4777-9A17-BDC5C05AE33F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522024" y="1941400"/>
            <a:ext cx="237129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To receive a </a:t>
            </a:r>
          </a:p>
          <a:p>
            <a:r>
              <a:rPr lang="en-US" sz="2000" i="1" dirty="0"/>
              <a:t>Met Standard </a:t>
            </a:r>
            <a:r>
              <a:rPr lang="en-US" sz="2000" dirty="0"/>
              <a:t>rating, all campuses and districts must meet the performance targets for all four indexes for which they have performance data in 2014. </a:t>
            </a:r>
            <a:endParaRPr lang="en-US" sz="1900" dirty="0">
              <a:latin typeface="Calibri" pitchFamily="34" charset="0"/>
            </a:endParaRPr>
          </a:p>
        </p:txBody>
      </p:sp>
      <p:grpSp>
        <p:nvGrpSpPr>
          <p:cNvPr id="46" name="Group 5"/>
          <p:cNvGrpSpPr>
            <a:grpSpLocks/>
          </p:cNvGrpSpPr>
          <p:nvPr/>
        </p:nvGrpSpPr>
        <p:grpSpPr bwMode="auto">
          <a:xfrm>
            <a:off x="5137291" y="1669549"/>
            <a:ext cx="1555750" cy="1009650"/>
            <a:chOff x="2868830" y="39818"/>
            <a:chExt cx="1564393" cy="1009834"/>
          </a:xfrm>
        </p:grpSpPr>
        <p:sp>
          <p:nvSpPr>
            <p:cNvPr id="49" name="Oval 48"/>
            <p:cNvSpPr/>
            <p:nvPr/>
          </p:nvSpPr>
          <p:spPr>
            <a:xfrm>
              <a:off x="2868830" y="39818"/>
              <a:ext cx="1564393" cy="1009834"/>
            </a:xfrm>
            <a:prstGeom prst="ellipse">
              <a:avLst/>
            </a:prstGeom>
            <a:solidFill>
              <a:srgbClr val="CADAA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Oval 4"/>
            <p:cNvSpPr/>
            <p:nvPr/>
          </p:nvSpPr>
          <p:spPr>
            <a:xfrm>
              <a:off x="3097103" y="187482"/>
              <a:ext cx="1107846" cy="714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Student Achievement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Index I</a:t>
              </a:r>
            </a:p>
          </p:txBody>
        </p:sp>
      </p:grpSp>
      <p:grpSp>
        <p:nvGrpSpPr>
          <p:cNvPr id="56" name="Group 15"/>
          <p:cNvGrpSpPr>
            <a:grpSpLocks/>
          </p:cNvGrpSpPr>
          <p:nvPr/>
        </p:nvGrpSpPr>
        <p:grpSpPr bwMode="auto">
          <a:xfrm>
            <a:off x="7158178" y="3172911"/>
            <a:ext cx="1554163" cy="1009650"/>
            <a:chOff x="4852490" y="1518986"/>
            <a:chExt cx="1554856" cy="1009834"/>
          </a:xfrm>
        </p:grpSpPr>
        <p:sp>
          <p:nvSpPr>
            <p:cNvPr id="57" name="Oval 56"/>
            <p:cNvSpPr/>
            <p:nvPr/>
          </p:nvSpPr>
          <p:spPr>
            <a:xfrm>
              <a:off x="4852490" y="1518986"/>
              <a:ext cx="1554856" cy="1009834"/>
            </a:xfrm>
            <a:prstGeom prst="ellipse">
              <a:avLst/>
            </a:prstGeom>
            <a:solidFill>
              <a:srgbClr val="729FD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Oval 4"/>
            <p:cNvSpPr/>
            <p:nvPr/>
          </p:nvSpPr>
          <p:spPr>
            <a:xfrm>
              <a:off x="4938253" y="1666651"/>
              <a:ext cx="1383330" cy="714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Student Progress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Index 2</a:t>
              </a:r>
            </a:p>
          </p:txBody>
        </p:sp>
      </p:grpSp>
      <p:grpSp>
        <p:nvGrpSpPr>
          <p:cNvPr id="59" name="Group 24"/>
          <p:cNvGrpSpPr>
            <a:grpSpLocks/>
          </p:cNvGrpSpPr>
          <p:nvPr/>
        </p:nvGrpSpPr>
        <p:grpSpPr bwMode="auto">
          <a:xfrm>
            <a:off x="5161103" y="4738186"/>
            <a:ext cx="1554163" cy="1009650"/>
            <a:chOff x="2868830" y="2960627"/>
            <a:chExt cx="1555181" cy="1009834"/>
          </a:xfrm>
        </p:grpSpPr>
        <p:sp>
          <p:nvSpPr>
            <p:cNvPr id="60" name="Oval 59"/>
            <p:cNvSpPr/>
            <p:nvPr/>
          </p:nvSpPr>
          <p:spPr>
            <a:xfrm>
              <a:off x="2868830" y="2960627"/>
              <a:ext cx="1555181" cy="1009834"/>
            </a:xfrm>
            <a:prstGeom prst="ellipse">
              <a:avLst/>
            </a:prstGeom>
            <a:solidFill>
              <a:srgbClr val="927AA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Oval 4"/>
            <p:cNvSpPr/>
            <p:nvPr/>
          </p:nvSpPr>
          <p:spPr>
            <a:xfrm>
              <a:off x="3097580" y="3108292"/>
              <a:ext cx="1107213" cy="714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Closing Performance Gaps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Index 3</a:t>
              </a:r>
            </a:p>
          </p:txBody>
        </p:sp>
      </p:grpSp>
      <p:grpSp>
        <p:nvGrpSpPr>
          <p:cNvPr id="62" name="Group 28"/>
          <p:cNvGrpSpPr>
            <a:grpSpLocks/>
          </p:cNvGrpSpPr>
          <p:nvPr/>
        </p:nvGrpSpPr>
        <p:grpSpPr bwMode="auto">
          <a:xfrm>
            <a:off x="3038616" y="3163386"/>
            <a:ext cx="1554162" cy="1009650"/>
            <a:chOff x="677477" y="1519009"/>
            <a:chExt cx="1911475" cy="1009834"/>
          </a:xfrm>
        </p:grpSpPr>
        <p:sp>
          <p:nvSpPr>
            <p:cNvPr id="63" name="Oval 62"/>
            <p:cNvSpPr/>
            <p:nvPr/>
          </p:nvSpPr>
          <p:spPr>
            <a:xfrm>
              <a:off x="677477" y="1519009"/>
              <a:ext cx="1911475" cy="1009834"/>
            </a:xfrm>
            <a:prstGeom prst="ellipse">
              <a:avLst/>
            </a:prstGeom>
            <a:solidFill>
              <a:srgbClr val="CD736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Oval 4"/>
            <p:cNvSpPr/>
            <p:nvPr/>
          </p:nvSpPr>
          <p:spPr>
            <a:xfrm>
              <a:off x="931299" y="1666674"/>
              <a:ext cx="1409689" cy="714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Postsecondary Readiness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Index 4</a:t>
              </a:r>
            </a:p>
          </p:txBody>
        </p:sp>
      </p:grpSp>
      <p:sp>
        <p:nvSpPr>
          <p:cNvPr id="65" name="Circular Arrow 64"/>
          <p:cNvSpPr/>
          <p:nvPr/>
        </p:nvSpPr>
        <p:spPr>
          <a:xfrm rot="1472403">
            <a:off x="6192978" y="2044199"/>
            <a:ext cx="1771650" cy="1536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534864"/>
              <a:gd name="adj5" fmla="val 12500"/>
            </a:avLst>
          </a:prstGeom>
          <a:solidFill>
            <a:srgbClr val="CAD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 rot="7341569">
            <a:off x="6269178" y="3507874"/>
            <a:ext cx="1771650" cy="1536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534864"/>
              <a:gd name="adj5" fmla="val 12500"/>
            </a:avLst>
          </a:prstGeom>
          <a:solidFill>
            <a:srgbClr val="72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Circular Arrow 66"/>
          <p:cNvSpPr/>
          <p:nvPr/>
        </p:nvSpPr>
        <p:spPr>
          <a:xfrm rot="11558473">
            <a:off x="4016516" y="3596774"/>
            <a:ext cx="1770062" cy="1536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534864"/>
              <a:gd name="adj5" fmla="val 12500"/>
            </a:avLst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8" name="Group 45"/>
          <p:cNvGrpSpPr>
            <a:grpSpLocks/>
          </p:cNvGrpSpPr>
          <p:nvPr/>
        </p:nvGrpSpPr>
        <p:grpSpPr bwMode="auto">
          <a:xfrm>
            <a:off x="4983303" y="3104649"/>
            <a:ext cx="1828800" cy="1152525"/>
            <a:chOff x="2686775" y="1456245"/>
            <a:chExt cx="1836670" cy="1151953"/>
          </a:xfrm>
        </p:grpSpPr>
        <p:sp>
          <p:nvSpPr>
            <p:cNvPr id="69" name="Oval 68"/>
            <p:cNvSpPr/>
            <p:nvPr/>
          </p:nvSpPr>
          <p:spPr>
            <a:xfrm>
              <a:off x="2686775" y="1456245"/>
              <a:ext cx="1836670" cy="1151953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Oval 4"/>
            <p:cNvSpPr/>
            <p:nvPr/>
          </p:nvSpPr>
          <p:spPr>
            <a:xfrm>
              <a:off x="2968972" y="1624436"/>
              <a:ext cx="1363153" cy="815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Accountability System</a:t>
              </a:r>
            </a:p>
          </p:txBody>
        </p:sp>
      </p:grpSp>
      <p:sp>
        <p:nvSpPr>
          <p:cNvPr id="71" name="Circular Arrow 70"/>
          <p:cNvSpPr/>
          <p:nvPr/>
        </p:nvSpPr>
        <p:spPr>
          <a:xfrm rot="17572792">
            <a:off x="3693460" y="2157705"/>
            <a:ext cx="1770062" cy="15367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534864"/>
              <a:gd name="adj5" fmla="val 12500"/>
            </a:avLst>
          </a:prstGeom>
          <a:solidFill>
            <a:srgbClr val="CD7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6E97E4-EBE8-438B-AC3E-A33233E467F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5400000">
            <a:off x="5092331" y="2908670"/>
            <a:ext cx="6864084" cy="104674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Goudy Old Style" pitchFamily="18" charset="0"/>
                <a:ea typeface="ＭＳ Ｐゴシック" pitchFamily="34" charset="-128"/>
              </a:rPr>
              <a:t>Distinction Designations</a:t>
            </a:r>
            <a:br>
              <a:rPr lang="en-US" sz="3200" b="1" dirty="0" smtClean="0">
                <a:latin typeface="Goudy Old Style" pitchFamily="18" charset="0"/>
                <a:ea typeface="ＭＳ Ｐゴシック" pitchFamily="34" charset="-128"/>
              </a:rPr>
            </a:br>
            <a:r>
              <a:rPr lang="en-US" sz="2400" b="1" dirty="0" smtClean="0">
                <a:latin typeface="Goudy Old Style" pitchFamily="18" charset="0"/>
              </a:rPr>
              <a:t>Index 2 &amp; Index 3</a:t>
            </a:r>
            <a:endParaRPr lang="en-US" sz="2400" b="1" dirty="0" smtClean="0">
              <a:latin typeface="Goudy Old Style" pitchFamily="18" charset="0"/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6" t="17660" r="33929" b="6457"/>
          <a:stretch/>
        </p:blipFill>
        <p:spPr bwMode="auto">
          <a:xfrm>
            <a:off x="1981200" y="-33944"/>
            <a:ext cx="4800600" cy="689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8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an Index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 </a:t>
            </a:r>
            <a:r>
              <a:rPr lang="en-US" dirty="0" smtClean="0"/>
              <a:t>Eliminates the “death by single cell” of all previous systems in Texas.</a:t>
            </a:r>
          </a:p>
          <a:p>
            <a:r>
              <a:rPr lang="en-US" dirty="0" smtClean="0"/>
              <a:t>Allows areas of strength to offset areas of that perhaps need improvement.</a:t>
            </a:r>
          </a:p>
          <a:p>
            <a:r>
              <a:rPr lang="en-US" dirty="0" smtClean="0"/>
              <a:t>Gives districts and campuses a comprehensive data system to improve instruction.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29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All Accountability Systems have drivers that come from legislation. (HB3 from the 82</a:t>
            </a:r>
            <a:r>
              <a:rPr lang="en-US" baseline="30000" dirty="0" smtClean="0"/>
              <a:t>nd</a:t>
            </a:r>
            <a:r>
              <a:rPr lang="en-US" dirty="0" smtClean="0"/>
              <a:t> legislative session and HB5 from the 83</a:t>
            </a:r>
            <a:r>
              <a:rPr lang="en-US" baseline="30000" dirty="0" smtClean="0"/>
              <a:t>rd</a:t>
            </a:r>
            <a:r>
              <a:rPr lang="en-US" dirty="0" smtClean="0"/>
              <a:t> legislative session.)</a:t>
            </a:r>
          </a:p>
          <a:p>
            <a:pPr lvl="1"/>
            <a:r>
              <a:rPr lang="en-US" dirty="0" smtClean="0"/>
              <a:t> College Readiness is primary driver of this system.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Student growth is being used for first time in this system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Level III (top end) performance of students who are economically disadvantaged or have historically underperformed.  This is also know as “Closing the Achievement Gap” in this system.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2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Index Targets for 2014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780751"/>
              </p:ext>
            </p:extLst>
          </p:nvPr>
        </p:nvGraphicFramePr>
        <p:xfrm>
          <a:off x="381000" y="381000"/>
          <a:ext cx="8305800" cy="5111622"/>
        </p:xfrm>
        <a:graphic>
          <a:graphicData uri="http://schemas.openxmlformats.org/drawingml/2006/table">
            <a:tbl>
              <a:tblPr/>
              <a:tblGrid>
                <a:gridCol w="1591947"/>
                <a:gridCol w="1079771"/>
                <a:gridCol w="1386162"/>
                <a:gridCol w="1386162"/>
                <a:gridCol w="1430879"/>
                <a:gridCol w="1430879"/>
              </a:tblGrid>
              <a:tr h="605744">
                <a:tc gridSpan="6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233"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7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 1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 2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 3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 4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49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4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STAAR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2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Campus: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Elementary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Middle School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School/K-12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277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5638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Districts and campuses  must meet ALL index targets on which they are evaluated to receive a “Met Standard” rating.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523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3" t="14251" r="30343" b="10954"/>
          <a:stretch/>
        </p:blipFill>
        <p:spPr bwMode="auto">
          <a:xfrm>
            <a:off x="1981200" y="152400"/>
            <a:ext cx="5257800" cy="661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83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640080" y="274320"/>
            <a:ext cx="7955280" cy="869950"/>
          </a:xfrm>
          <a:solidFill>
            <a:srgbClr val="CADAA9"/>
          </a:solidFill>
        </p:spPr>
        <p:txBody>
          <a:bodyPr>
            <a:normAutofit fontScale="90000"/>
          </a:bodyPr>
          <a:lstStyle/>
          <a:p>
            <a:pPr eaLnBrk="1" hangingPunct="1">
              <a:lnSpc>
                <a:spcPts val="32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1: Student Achievement</a:t>
            </a:r>
            <a:b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3000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2014 Target: </a:t>
            </a:r>
            <a:r>
              <a:rPr lang="en-US" sz="3000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55 </a:t>
            </a:r>
            <a:endParaRPr lang="en-US" sz="30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9BB7B2-E504-4E02-AF88-3592AF654BA7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2772" name="Text Placeholder 5"/>
          <p:cNvSpPr txBox="1">
            <a:spLocks/>
          </p:cNvSpPr>
          <p:nvPr/>
        </p:nvSpPr>
        <p:spPr bwMode="auto">
          <a:xfrm>
            <a:off x="595313" y="1689100"/>
            <a:ext cx="82169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ts val="2800"/>
              </a:lnSpc>
              <a:buClr>
                <a:srgbClr val="C45816"/>
              </a:buClr>
              <a:buSzPct val="150000"/>
              <a:tabLst>
                <a:tab pos="1947863" algn="l"/>
                <a:tab pos="2405063" algn="l"/>
              </a:tabLs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2773" name="Text Placeholder 2"/>
          <p:cNvSpPr>
            <a:spLocks noGrp="1"/>
          </p:cNvSpPr>
          <p:nvPr>
            <p:ph type="body" idx="1"/>
          </p:nvPr>
        </p:nvSpPr>
        <p:spPr>
          <a:xfrm>
            <a:off x="595313" y="1600200"/>
            <a:ext cx="8243887" cy="4867275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en-US" sz="1900" b="1" dirty="0" smtClean="0">
                <a:solidFill>
                  <a:schemeClr val="accent6"/>
                </a:solidFill>
                <a:latin typeface="Calibri" pitchFamily="34" charset="0"/>
                <a:ea typeface="ＭＳ Ｐゴシック" pitchFamily="34" charset="-128"/>
              </a:rPr>
              <a:t>Index 1:</a:t>
            </a:r>
            <a:r>
              <a:rPr lang="en-US" sz="1900" b="1" dirty="0" smtClean="0">
                <a:latin typeface="Calibri" pitchFamily="34" charset="0"/>
                <a:ea typeface="ＭＳ Ｐゴシック" pitchFamily="34" charset="-128"/>
              </a:rPr>
              <a:t> Student Achievement provides an overview of student performance based on satisfactory student achievement across all subjects for all students on BOTH general and alternative assessments. </a:t>
            </a:r>
          </a:p>
          <a:p>
            <a:pPr marL="365125" indent="-255588" eaLnBrk="1" hangingPunct="1">
              <a:lnSpc>
                <a:spcPts val="2300"/>
              </a:lnSpc>
              <a:spcBef>
                <a:spcPct val="0"/>
              </a:spcBef>
              <a:buClr>
                <a:srgbClr val="C45816"/>
              </a:buClr>
              <a:buSzPct val="150000"/>
              <a:buFont typeface="Wingdings" pitchFamily="2" charset="2"/>
              <a:buNone/>
            </a:pPr>
            <a:endParaRPr lang="en-US" sz="1200" dirty="0" smtClean="0">
              <a:latin typeface="Calibri" pitchFamily="34" charset="0"/>
              <a:ea typeface="ＭＳ Ｐゴシック" pitchFamily="34" charset="-128"/>
            </a:endParaRPr>
          </a:p>
          <a:p>
            <a:pPr marL="280987" indent="-171450">
              <a:lnSpc>
                <a:spcPts val="2300"/>
              </a:lnSpc>
              <a:spcBef>
                <a:spcPct val="0"/>
              </a:spcBef>
              <a:buClr>
                <a:srgbClr val="C45816"/>
              </a:buClr>
              <a:buSzPct val="150000"/>
            </a:pPr>
            <a:r>
              <a:rPr lang="en-US" sz="1800" dirty="0" smtClean="0">
                <a:latin typeface="Calibri" pitchFamily="34" charset="0"/>
                <a:ea typeface="ＭＳ Ｐゴシック" pitchFamily="34" charset="-128"/>
              </a:rPr>
              <a:t>This index is purely pass or fail based on the passing standard (Phase-In 1 for 2014).</a:t>
            </a:r>
          </a:p>
          <a:p>
            <a:pPr marL="280987" indent="-171450">
              <a:lnSpc>
                <a:spcPts val="2300"/>
              </a:lnSpc>
              <a:spcBef>
                <a:spcPct val="0"/>
              </a:spcBef>
              <a:buClr>
                <a:srgbClr val="C45816"/>
              </a:buClr>
              <a:buSzPct val="150000"/>
            </a:pPr>
            <a:r>
              <a:rPr lang="en-US" sz="1800" dirty="0" smtClean="0">
                <a:latin typeface="Calibri" pitchFamily="34" charset="0"/>
                <a:ea typeface="ＭＳ Ｐゴシック" pitchFamily="34" charset="-128"/>
              </a:rPr>
              <a:t>It takes all STAAR assessments and calculates by content area.</a:t>
            </a:r>
          </a:p>
          <a:p>
            <a:pPr marL="280987" indent="-171450">
              <a:lnSpc>
                <a:spcPts val="2300"/>
              </a:lnSpc>
              <a:spcBef>
                <a:spcPct val="0"/>
              </a:spcBef>
              <a:buClr>
                <a:srgbClr val="C45816"/>
              </a:buClr>
              <a:buSzPct val="150000"/>
            </a:pPr>
            <a:r>
              <a:rPr lang="en-US" sz="18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800" dirty="0" smtClean="0">
                <a:latin typeface="Calibri" pitchFamily="34" charset="0"/>
                <a:ea typeface="ＭＳ Ｐゴシック" pitchFamily="34" charset="-128"/>
              </a:rPr>
              <a:t>Here is an example.  </a:t>
            </a:r>
          </a:p>
          <a:p>
            <a:pPr marL="280987" indent="-171450">
              <a:lnSpc>
                <a:spcPts val="2300"/>
              </a:lnSpc>
              <a:spcBef>
                <a:spcPct val="0"/>
              </a:spcBef>
              <a:buClr>
                <a:srgbClr val="C45816"/>
              </a:buClr>
              <a:buSzPct val="150000"/>
            </a:pPr>
            <a:endParaRPr lang="en-US" sz="1800" dirty="0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8" t="36789" r="5967" b="34388"/>
          <a:stretch/>
        </p:blipFill>
        <p:spPr bwMode="auto">
          <a:xfrm>
            <a:off x="718127" y="3886200"/>
            <a:ext cx="781088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Index Targets for 2014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161040"/>
              </p:ext>
            </p:extLst>
          </p:nvPr>
        </p:nvGraphicFramePr>
        <p:xfrm>
          <a:off x="1143000" y="666119"/>
          <a:ext cx="6705600" cy="5326624"/>
        </p:xfrm>
        <a:graphic>
          <a:graphicData uri="http://schemas.openxmlformats.org/drawingml/2006/table">
            <a:tbl>
              <a:tblPr/>
              <a:tblGrid>
                <a:gridCol w="2630674"/>
                <a:gridCol w="1784309"/>
                <a:gridCol w="2290617"/>
              </a:tblGrid>
              <a:tr h="605744">
                <a:tc gridSpan="3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233"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7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Index I Target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 and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Campus Score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7449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2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Campus: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32" marR="9132" marT="91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Elementary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Middle School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School/K-12</a:t>
                      </a: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277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32" marR="9132" marT="91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5867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Districts and campuses  must meet ALL index targets on which they are evaluated to receive a “Met Standard” rating.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69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82D4A76-1487-4A43-99D4-AD8EB82E023D}" type="slidenum">
              <a:rPr lang="en-US" smtClean="0"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7892" name="Title 3"/>
          <p:cNvSpPr>
            <a:spLocks noGrp="1"/>
          </p:cNvSpPr>
          <p:nvPr>
            <p:ph type="title"/>
          </p:nvPr>
        </p:nvSpPr>
        <p:spPr>
          <a:xfrm>
            <a:off x="670560" y="457200"/>
            <a:ext cx="7955280" cy="1066801"/>
          </a:xfrm>
          <a:solidFill>
            <a:srgbClr val="729FDC"/>
          </a:solidFill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  <a:t>Index 2: Student Progress</a:t>
            </a:r>
            <a:br>
              <a:rPr lang="en-US" sz="3000" b="1" dirty="0" smtClean="0">
                <a:solidFill>
                  <a:schemeClr val="bg1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sz="2800" dirty="0">
                <a:solidFill>
                  <a:schemeClr val="bg1"/>
                </a:solidFill>
              </a:rPr>
              <a:t>2014 Target</a:t>
            </a:r>
            <a:r>
              <a:rPr lang="en-US" sz="2800" dirty="0" smtClean="0">
                <a:solidFill>
                  <a:schemeClr val="bg1"/>
                </a:solidFill>
              </a:rPr>
              <a:t>:  District Target is 16</a:t>
            </a:r>
            <a:endParaRPr lang="en-US" sz="3000" b="1" dirty="0" smtClean="0">
              <a:solidFill>
                <a:schemeClr val="bg1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304800" y="1828800"/>
            <a:ext cx="868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Index 2: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 Student Progress focuses on actual student growth independent of overall achievement levels for each race/ethnicity student group, students </a:t>
            </a:r>
            <a:r>
              <a:rPr lang="en-US" sz="1900" b="1" dirty="0" smtClean="0">
                <a:latin typeface="Calibri" pitchFamily="34" charset="0"/>
                <a:cs typeface="Calibri" pitchFamily="34" charset="0"/>
              </a:rPr>
              <a:t>served by special education, </a:t>
            </a:r>
            <a:r>
              <a:rPr lang="en-US" sz="1900" b="1" dirty="0">
                <a:latin typeface="Calibri" pitchFamily="34" charset="0"/>
                <a:cs typeface="Calibri" pitchFamily="34" charset="0"/>
              </a:rPr>
              <a:t>and English language learners.</a:t>
            </a:r>
          </a:p>
          <a:p>
            <a:pPr marL="22860" algn="ctr">
              <a:spcBef>
                <a:spcPts val="0"/>
              </a:spcBef>
              <a:spcAft>
                <a:spcPts val="0"/>
              </a:spcAft>
              <a:buClr>
                <a:srgbClr val="C45816"/>
              </a:buClr>
              <a:buSzPct val="150000"/>
              <a:defRPr/>
            </a:pPr>
            <a:endParaRPr lang="en-US" sz="190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pPr lvl="1" indent="-342900">
              <a:buClr>
                <a:srgbClr val="C45816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Calibri" pitchFamily="34" charset="0"/>
                <a:cs typeface="Calibri" pitchFamily="34" charset="0"/>
              </a:rPr>
              <a:t>This index measures student progress over time in Reading and Math. </a:t>
            </a:r>
          </a:p>
          <a:p>
            <a:pPr lvl="1" indent="-342900">
              <a:buClr>
                <a:srgbClr val="C45816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Calibri" pitchFamily="34" charset="0"/>
                <a:cs typeface="Calibri" pitchFamily="34" charset="0"/>
              </a:rPr>
              <a:t>Points are given if students meets the STAAR Progress Measure based on how much better they got from previous school year STAAR assessment. </a:t>
            </a:r>
          </a:p>
          <a:p>
            <a:pPr lvl="1" indent="-342900">
              <a:buClr>
                <a:srgbClr val="C45816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Calibri" pitchFamily="34" charset="0"/>
                <a:cs typeface="Calibri" pitchFamily="34" charset="0"/>
              </a:rPr>
              <a:t>One additional point is given if they exceed the growth expectation.</a:t>
            </a:r>
          </a:p>
          <a:p>
            <a:pPr lvl="1" indent="-342900">
              <a:buClr>
                <a:srgbClr val="C45816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Calibri" pitchFamily="34" charset="0"/>
                <a:cs typeface="Calibri" pitchFamily="34" charset="0"/>
              </a:rPr>
              <a:t>High Schools do not have this Index this school year.</a:t>
            </a:r>
            <a:endParaRPr lang="en-US" sz="1900" dirty="0" smtClean="0">
              <a:latin typeface="Calibri" pitchFamily="34" charset="0"/>
              <a:cs typeface="Calibri" pitchFamily="34" charset="0"/>
            </a:endParaRPr>
          </a:p>
          <a:p>
            <a:pPr lvl="1" indent="-342900">
              <a:buClr>
                <a:srgbClr val="C45816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sz="1900" dirty="0" smtClean="0">
              <a:latin typeface="Calibri" pitchFamily="34" charset="0"/>
              <a:cs typeface="Calibri" pitchFamily="34" charset="0"/>
            </a:endParaRPr>
          </a:p>
          <a:p>
            <a:pPr marL="114300" lvl="1">
              <a:buClr>
                <a:srgbClr val="C45816"/>
              </a:buClr>
              <a:buSzPct val="150000"/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2091"/>
            <a:ext cx="302718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7" t="67466" r="10886" b="7232"/>
          <a:stretch/>
        </p:blipFill>
        <p:spPr bwMode="auto">
          <a:xfrm>
            <a:off x="457200" y="4724400"/>
            <a:ext cx="5293689" cy="201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8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1389</Words>
  <Application>Microsoft Office PowerPoint</Application>
  <PresentationFormat>On-screen Show (4:3)</PresentationFormat>
  <Paragraphs>300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Index Accountability  2014</vt:lpstr>
      <vt:lpstr>Performance Index Framework</vt:lpstr>
      <vt:lpstr>Benefits of an Index System</vt:lpstr>
      <vt:lpstr>Drivers</vt:lpstr>
      <vt:lpstr>Index Targets for 2014</vt:lpstr>
      <vt:lpstr>PowerPoint Presentation</vt:lpstr>
      <vt:lpstr>Index 1: Student Achievement 2014 Target: 55 </vt:lpstr>
      <vt:lpstr>Index Targets for 2014</vt:lpstr>
      <vt:lpstr>Index 2: Student Progress 2014 Target:  District Target is 16</vt:lpstr>
      <vt:lpstr>Index Targets for 2014</vt:lpstr>
      <vt:lpstr>Index 3: Closing Performance Gaps 2014 Target: District Target is 28</vt:lpstr>
      <vt:lpstr>Index Targets for 2014</vt:lpstr>
      <vt:lpstr>Index 4: Postsecondary Readiness District Target: 57</vt:lpstr>
      <vt:lpstr>Index 4: Postsecondary Readiness</vt:lpstr>
      <vt:lpstr>Index Targets for 2014</vt:lpstr>
      <vt:lpstr>2014 Distinction Designations</vt:lpstr>
      <vt:lpstr>2014 Distinction Designations</vt:lpstr>
      <vt:lpstr>2014 Distinction Designations</vt:lpstr>
      <vt:lpstr>PowerPoint Presentation</vt:lpstr>
      <vt:lpstr>Distinction Designations Index 2 &amp; Index 3</vt:lpstr>
    </vt:vector>
  </TitlesOfParts>
  <Company>Region 17 ESC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 Accountability </dc:title>
  <dc:creator>Ty Duncan</dc:creator>
  <cp:lastModifiedBy>Ty Duncan</cp:lastModifiedBy>
  <cp:revision>38</cp:revision>
  <dcterms:created xsi:type="dcterms:W3CDTF">2014-08-04T01:05:31Z</dcterms:created>
  <dcterms:modified xsi:type="dcterms:W3CDTF">2014-08-04T17:55:57Z</dcterms:modified>
</cp:coreProperties>
</file>